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x.com/hashtag/GE24?src=hashtag_click" TargetMode="External"/><Relationship Id="rId2" Type="http://schemas.openxmlformats.org/officeDocument/2006/relationships/hyperlink" Target="https://x.com/hashtag/ge24?src=hashtag_clic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Elections in NI </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3275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498" y="848869"/>
            <a:ext cx="2058359" cy="571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4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580" y="828417"/>
            <a:ext cx="5267325"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Postal votes </a:t>
            </a:r>
          </a:p>
        </p:txBody>
      </p:sp>
      <p:sp>
        <p:nvSpPr>
          <p:cNvPr id="3" name="Content Placeholder 2"/>
          <p:cNvSpPr>
            <a:spLocks noGrp="1"/>
          </p:cNvSpPr>
          <p:nvPr>
            <p:ph idx="1"/>
          </p:nvPr>
        </p:nvSpPr>
        <p:spPr>
          <a:xfrm>
            <a:off x="646111" y="1951909"/>
            <a:ext cx="4930665" cy="4195481"/>
          </a:xfrm>
        </p:spPr>
        <p:txBody>
          <a:bodyPr/>
          <a:lstStyle/>
          <a:p>
            <a:r>
              <a:rPr lang="en-GB" dirty="0"/>
              <a:t>They show 89% (22,924) of postal votes issued ended up being included in the poll. 8,627 Proxy Votes were issued. FST had the highest number of postal votes 2,595. Also highest number of Proxy votes 1,364.</a:t>
            </a:r>
          </a:p>
        </p:txBody>
      </p:sp>
      <p:pic>
        <p:nvPicPr>
          <p:cNvPr id="819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494" y="109268"/>
            <a:ext cx="5358808" cy="640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5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t>Sinn Fein took 67% of the pro UI vote SDLP took just under 28% </a:t>
            </a:r>
          </a:p>
          <a:p>
            <a:r>
              <a:rPr lang="en-GB" dirty="0"/>
              <a:t>F</a:t>
            </a:r>
            <a:r>
              <a:rPr lang="en-GB" dirty="0">
                <a:solidFill>
                  <a:srgbClr val="E7E9EA"/>
                </a:solidFill>
                <a:latin typeface="TwitterChirp"/>
              </a:rPr>
              <a:t>or the pro Union party vote </a:t>
            </a:r>
            <a:r>
              <a:rPr lang="en-GB" dirty="0">
                <a:solidFill>
                  <a:srgbClr val="1D9BF0"/>
                </a:solidFill>
                <a:latin typeface="TwitterChirp"/>
                <a:hlinkClick r:id="rId2"/>
              </a:rPr>
              <a:t>#ge24</a:t>
            </a:r>
            <a:r>
              <a:rPr lang="en-GB" dirty="0">
                <a:solidFill>
                  <a:srgbClr val="E7E9EA"/>
                </a:solidFill>
                <a:latin typeface="TwitterChirp"/>
              </a:rPr>
              <a:t> DUP got over 54% UUP got 30% TUV got over 15%</a:t>
            </a:r>
          </a:p>
          <a:p>
            <a:r>
              <a:rPr lang="en-GB" dirty="0"/>
              <a:t>How strong is the West for Sinn Fein? 34% of their vote is in three constituencies (FST/MU/WT). The Sinn Fein average vote here was 51.2%. This is against an NI wide vote of 27%. </a:t>
            </a:r>
            <a:r>
              <a:rPr lang="en-GB" dirty="0">
                <a:hlinkClick r:id="rId3"/>
              </a:rPr>
              <a:t>#GE24</a:t>
            </a:r>
            <a:endParaRPr lang="en-GB" dirty="0"/>
          </a:p>
          <a:p>
            <a:r>
              <a:rPr lang="en-GB" dirty="0"/>
              <a:t>Nearly 24% of the TUV's total vote is with their leader in North Antrim. </a:t>
            </a:r>
            <a:r>
              <a:rPr lang="en-GB" b="1" dirty="0">
                <a:hlinkClick r:id="rId3"/>
              </a:rPr>
              <a:t>#GE24</a:t>
            </a:r>
            <a:endParaRPr lang="en-GB" b="1" dirty="0"/>
          </a:p>
          <a:p>
            <a:r>
              <a:rPr lang="en-GB" dirty="0"/>
              <a:t>How strong is the West for Sinn Fein? 34% of their vote is in three constituencies (FST/MU/WT). The Sinn Fein average vote here was 51.2%. This is against an NI wide vote of 27%. </a:t>
            </a:r>
            <a:r>
              <a:rPr lang="en-GB" b="1" dirty="0">
                <a:hlinkClick r:id="rId3"/>
              </a:rPr>
              <a:t>#GE24</a:t>
            </a:r>
            <a:endParaRPr lang="en-GB" b="1" dirty="0"/>
          </a:p>
          <a:p>
            <a:r>
              <a:rPr lang="en-GB" dirty="0"/>
              <a:t>17.2% of the UUP vote is based in South Antrim with Robin Swann.</a:t>
            </a:r>
            <a:br>
              <a:rPr lang="en-GB" dirty="0"/>
            </a:br>
            <a:endParaRPr lang="en-GB" dirty="0"/>
          </a:p>
        </p:txBody>
      </p:sp>
    </p:spTree>
    <p:extLst>
      <p:ext uri="{BB962C8B-B14F-4D97-AF65-F5344CB8AC3E}">
        <p14:creationId xmlns:p14="http://schemas.microsoft.com/office/powerpoint/2010/main" val="283347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12 Elections or referendums since 2014. </a:t>
            </a:r>
          </a:p>
          <a:p>
            <a:r>
              <a:rPr lang="en-GB" dirty="0"/>
              <a:t>2015/2017/2019/2024 General Elections. </a:t>
            </a:r>
          </a:p>
          <a:p>
            <a:r>
              <a:rPr lang="en-GB" dirty="0"/>
              <a:t>A lot of political instability. </a:t>
            </a:r>
          </a:p>
          <a:p>
            <a:pPr marL="0" indent="0">
              <a:buNone/>
            </a:pPr>
            <a:endParaRPr lang="en-GB" dirty="0"/>
          </a:p>
          <a:p>
            <a:endParaRPr lang="en-GB" dirty="0"/>
          </a:p>
        </p:txBody>
      </p:sp>
    </p:spTree>
    <p:extLst>
      <p:ext uri="{BB962C8B-B14F-4D97-AF65-F5344CB8AC3E}">
        <p14:creationId xmlns:p14="http://schemas.microsoft.com/office/powerpoint/2010/main" val="376702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Turnout </a:t>
            </a:r>
          </a:p>
        </p:txBody>
      </p:sp>
      <p:sp>
        <p:nvSpPr>
          <p:cNvPr id="3" name="Content Placeholder 2"/>
          <p:cNvSpPr>
            <a:spLocks noGrp="1"/>
          </p:cNvSpPr>
          <p:nvPr>
            <p:ph idx="1"/>
          </p:nvPr>
        </p:nvSpPr>
        <p:spPr/>
        <p:txBody>
          <a:bodyPr/>
          <a:lstStyle/>
          <a:p>
            <a:r>
              <a:rPr lang="en-GB" dirty="0"/>
              <a:t>57% turnout, which was down from 62% in 2019. </a:t>
            </a:r>
          </a:p>
          <a:p>
            <a:r>
              <a:rPr lang="en-GB" dirty="0"/>
              <a:t>Northern Ireland’s lowest turnout in our history. </a:t>
            </a:r>
          </a:p>
          <a:p>
            <a:r>
              <a:rPr lang="en-GB" dirty="0"/>
              <a:t>The lowest turnout was in 2018, just under 58%. </a:t>
            </a:r>
          </a:p>
          <a:p>
            <a:r>
              <a:rPr lang="en-GB" dirty="0"/>
              <a:t>Reflective of the certain outcome across the water. </a:t>
            </a:r>
          </a:p>
          <a:p>
            <a:r>
              <a:rPr lang="en-GB" dirty="0"/>
              <a:t>Also narrative of a boring campaign. </a:t>
            </a:r>
          </a:p>
          <a:p>
            <a:endParaRPr lang="en-GB" dirty="0"/>
          </a:p>
        </p:txBody>
      </p:sp>
    </p:spTree>
    <p:extLst>
      <p:ext uri="{BB962C8B-B14F-4D97-AF65-F5344CB8AC3E}">
        <p14:creationId xmlns:p14="http://schemas.microsoft.com/office/powerpoint/2010/main" val="109016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3173"/>
            <a:ext cx="10398642" cy="581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0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Sinn Fein </a:t>
            </a:r>
          </a:p>
        </p:txBody>
      </p:sp>
      <p:sp>
        <p:nvSpPr>
          <p:cNvPr id="3" name="Content Placeholder 2"/>
          <p:cNvSpPr>
            <a:spLocks noGrp="1"/>
          </p:cNvSpPr>
          <p:nvPr>
            <p:ph idx="1"/>
          </p:nvPr>
        </p:nvSpPr>
        <p:spPr>
          <a:xfrm>
            <a:off x="1103313" y="2052918"/>
            <a:ext cx="5494604" cy="4195481"/>
          </a:xfrm>
        </p:spPr>
        <p:txBody>
          <a:bodyPr/>
          <a:lstStyle/>
          <a:p>
            <a:r>
              <a:rPr lang="en-GB" dirty="0"/>
              <a:t>SF had the strongest day of all the parties. </a:t>
            </a:r>
          </a:p>
          <a:p>
            <a:r>
              <a:rPr lang="en-GB" dirty="0"/>
              <a:t>Polled 27% of the vote. </a:t>
            </a:r>
          </a:p>
          <a:p>
            <a:r>
              <a:rPr lang="en-GB" dirty="0"/>
              <a:t>Increased majorities in all 7 of their seats. </a:t>
            </a:r>
          </a:p>
          <a:p>
            <a:r>
              <a:rPr lang="en-GB" dirty="0"/>
              <a:t>For the first time got more seats than any other party at Westminster. </a:t>
            </a:r>
          </a:p>
          <a:p>
            <a:r>
              <a:rPr lang="en-GB" dirty="0"/>
              <a:t>Not their best vote share ever. </a:t>
            </a:r>
          </a:p>
          <a:p>
            <a:endParaRPr lang="en-GB" dirty="0"/>
          </a:p>
        </p:txBody>
      </p:sp>
      <p:pic>
        <p:nvPicPr>
          <p:cNvPr id="1028" name="Picture 4" descr="Sinn Féin becomes Northern Ireland's biggest Westminster party | General election  2024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694" y="2052918"/>
            <a:ext cx="4718227" cy="247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34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DUP </a:t>
            </a:r>
          </a:p>
        </p:txBody>
      </p:sp>
      <p:sp>
        <p:nvSpPr>
          <p:cNvPr id="3" name="Content Placeholder 2"/>
          <p:cNvSpPr>
            <a:spLocks noGrp="1"/>
          </p:cNvSpPr>
          <p:nvPr>
            <p:ph idx="1"/>
          </p:nvPr>
        </p:nvSpPr>
        <p:spPr>
          <a:xfrm>
            <a:off x="1103313" y="2052918"/>
            <a:ext cx="4196922" cy="4195481"/>
          </a:xfrm>
        </p:spPr>
        <p:txBody>
          <a:bodyPr>
            <a:normAutofit fontScale="85000" lnSpcReduction="10000"/>
          </a:bodyPr>
          <a:lstStyle/>
          <a:p>
            <a:r>
              <a:rPr lang="en-GB" dirty="0"/>
              <a:t>Party had been the largest at Westminster since 2005. </a:t>
            </a:r>
          </a:p>
          <a:p>
            <a:r>
              <a:rPr lang="en-GB" dirty="0"/>
              <a:t>DUP back to where they were in 2001. </a:t>
            </a:r>
          </a:p>
          <a:p>
            <a:r>
              <a:rPr lang="en-GB" dirty="0"/>
              <a:t>Lost three seats. </a:t>
            </a:r>
          </a:p>
          <a:p>
            <a:r>
              <a:rPr lang="en-GB" dirty="0"/>
              <a:t>North Antrim ended the 54 year Paisley dynasty. </a:t>
            </a:r>
          </a:p>
          <a:p>
            <a:r>
              <a:rPr lang="en-GB" dirty="0"/>
              <a:t>South Antrim was a heavy defeat. </a:t>
            </a:r>
          </a:p>
          <a:p>
            <a:r>
              <a:rPr lang="en-GB" dirty="0"/>
              <a:t>Lagan Valley. </a:t>
            </a:r>
          </a:p>
          <a:p>
            <a:r>
              <a:rPr lang="en-GB" dirty="0"/>
              <a:t>Two positives: East Belfast and Upper Bann. </a:t>
            </a:r>
          </a:p>
          <a:p>
            <a:r>
              <a:rPr lang="en-GB" dirty="0"/>
              <a:t>Near Miss in East Derry and East Antrim. </a:t>
            </a:r>
          </a:p>
          <a:p>
            <a:pPr marL="0" indent="0">
              <a:buNone/>
            </a:pPr>
            <a:endParaRPr lang="en-GB" dirty="0"/>
          </a:p>
        </p:txBody>
      </p:sp>
      <p:pic>
        <p:nvPicPr>
          <p:cNvPr id="2052" name="Picture 4" descr="Launch of 2024 General Election Campaign | D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750" y="2436937"/>
            <a:ext cx="5808500" cy="304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1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Alliance </a:t>
            </a:r>
          </a:p>
        </p:txBody>
      </p:sp>
      <p:sp>
        <p:nvSpPr>
          <p:cNvPr id="3" name="Content Placeholder 2"/>
          <p:cNvSpPr>
            <a:spLocks noGrp="1"/>
          </p:cNvSpPr>
          <p:nvPr>
            <p:ph idx="1"/>
          </p:nvPr>
        </p:nvSpPr>
        <p:spPr>
          <a:xfrm>
            <a:off x="1103312" y="2052918"/>
            <a:ext cx="5850507" cy="4195481"/>
          </a:xfrm>
        </p:spPr>
        <p:txBody>
          <a:bodyPr/>
          <a:lstStyle/>
          <a:p>
            <a:r>
              <a:rPr lang="en-GB" dirty="0"/>
              <a:t>Mixed bag-Alliance surge is over. </a:t>
            </a:r>
          </a:p>
          <a:p>
            <a:r>
              <a:rPr lang="en-GB" dirty="0"/>
              <a:t>Vote share down. </a:t>
            </a:r>
          </a:p>
          <a:p>
            <a:r>
              <a:rPr lang="en-GB" dirty="0"/>
              <a:t>Gained Lagan Valley </a:t>
            </a:r>
          </a:p>
          <a:p>
            <a:r>
              <a:rPr lang="en-GB" dirty="0"/>
              <a:t>Lost North Down by a big margin. </a:t>
            </a:r>
          </a:p>
          <a:p>
            <a:r>
              <a:rPr lang="en-GB" dirty="0"/>
              <a:t>Party failed to make inroads elsewhere. </a:t>
            </a:r>
          </a:p>
          <a:p>
            <a:r>
              <a:rPr lang="en-GB" dirty="0"/>
              <a:t>North Antrim and South Down show issues for 2027. </a:t>
            </a:r>
          </a:p>
        </p:txBody>
      </p:sp>
      <p:pic>
        <p:nvPicPr>
          <p:cNvPr id="3074" name="Picture 2" descr="Demo mod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152" y="2357542"/>
            <a:ext cx="4116640" cy="273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18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UUP</a:t>
            </a:r>
          </a:p>
        </p:txBody>
      </p:sp>
      <p:sp>
        <p:nvSpPr>
          <p:cNvPr id="3" name="Content Placeholder 2"/>
          <p:cNvSpPr>
            <a:spLocks noGrp="1"/>
          </p:cNvSpPr>
          <p:nvPr>
            <p:ph idx="1"/>
          </p:nvPr>
        </p:nvSpPr>
        <p:spPr>
          <a:xfrm>
            <a:off x="1103313" y="2052918"/>
            <a:ext cx="6157134" cy="4195481"/>
          </a:xfrm>
        </p:spPr>
        <p:txBody>
          <a:bodyPr/>
          <a:lstStyle/>
          <a:p>
            <a:r>
              <a:rPr lang="en-GB" dirty="0"/>
              <a:t>Back in the House of Commons for first time since 2017. </a:t>
            </a:r>
          </a:p>
          <a:p>
            <a:r>
              <a:rPr lang="en-GB" dirty="0"/>
              <a:t>South Antrim was a real success. </a:t>
            </a:r>
          </a:p>
          <a:p>
            <a:r>
              <a:rPr lang="en-GB" dirty="0"/>
              <a:t>East Antrim shows promise for 2029. </a:t>
            </a:r>
          </a:p>
          <a:p>
            <a:r>
              <a:rPr lang="en-GB" dirty="0"/>
              <a:t>FST was a big disappointment. </a:t>
            </a:r>
          </a:p>
          <a:p>
            <a:r>
              <a:rPr lang="en-GB" dirty="0"/>
              <a:t>Vote share marginally up. </a:t>
            </a:r>
          </a:p>
        </p:txBody>
      </p:sp>
      <p:pic>
        <p:nvPicPr>
          <p:cNvPr id="4098" name="Picture 2" descr="UUP General Election manifesto at a glance | The Indepen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505" y="2169876"/>
            <a:ext cx="3811392" cy="254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59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SDLP</a:t>
            </a:r>
          </a:p>
        </p:txBody>
      </p:sp>
      <p:sp>
        <p:nvSpPr>
          <p:cNvPr id="3" name="Content Placeholder 2"/>
          <p:cNvSpPr>
            <a:spLocks noGrp="1"/>
          </p:cNvSpPr>
          <p:nvPr>
            <p:ph idx="1"/>
          </p:nvPr>
        </p:nvSpPr>
        <p:spPr>
          <a:xfrm>
            <a:off x="1103313" y="2052918"/>
            <a:ext cx="5797218" cy="4195481"/>
          </a:xfrm>
        </p:spPr>
        <p:txBody>
          <a:bodyPr/>
          <a:lstStyle/>
          <a:p>
            <a:r>
              <a:rPr lang="en-GB" dirty="0"/>
              <a:t>Kept their 2 seats. Swings away in Foyle. </a:t>
            </a:r>
          </a:p>
          <a:p>
            <a:r>
              <a:rPr lang="en-GB" dirty="0"/>
              <a:t>Worst vote share in SDLP’s history at Westminster</a:t>
            </a:r>
          </a:p>
          <a:p>
            <a:r>
              <a:rPr lang="en-GB" dirty="0"/>
              <a:t>South Belfast and Mid Down was a success. </a:t>
            </a:r>
          </a:p>
        </p:txBody>
      </p:sp>
    </p:spTree>
    <p:extLst>
      <p:ext uri="{BB962C8B-B14F-4D97-AF65-F5344CB8AC3E}">
        <p14:creationId xmlns:p14="http://schemas.microsoft.com/office/powerpoint/2010/main" val="108427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145</TotalTime>
  <Words>493</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TwitterChirp</vt:lpstr>
      <vt:lpstr>Wingdings 3</vt:lpstr>
      <vt:lpstr>Ion</vt:lpstr>
      <vt:lpstr>Elections in NI </vt:lpstr>
      <vt:lpstr>PowerPoint Presentation</vt:lpstr>
      <vt:lpstr>Turnout </vt:lpstr>
      <vt:lpstr>PowerPoint Presentation</vt:lpstr>
      <vt:lpstr>Sinn Fein </vt:lpstr>
      <vt:lpstr>DUP </vt:lpstr>
      <vt:lpstr>Alliance </vt:lpstr>
      <vt:lpstr>UUP</vt:lpstr>
      <vt:lpstr>SDLP</vt:lpstr>
      <vt:lpstr>PowerPoint Presentation</vt:lpstr>
      <vt:lpstr>PowerPoint Presentation</vt:lpstr>
      <vt:lpstr>Postal votes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 in NI</dc:title>
  <dc:creator>David McCann</dc:creator>
  <cp:lastModifiedBy>flemingam</cp:lastModifiedBy>
  <cp:revision>11</cp:revision>
  <dcterms:created xsi:type="dcterms:W3CDTF">2024-11-01T14:59:27Z</dcterms:created>
  <dcterms:modified xsi:type="dcterms:W3CDTF">2024-11-06T09:19:36Z</dcterms:modified>
</cp:coreProperties>
</file>